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7C5DF49E-C23E-44BB-9417-5B4602C56435}" type="datetimeFigureOut">
              <a:rPr lang="tr-TR" smtClean="0"/>
              <a:t>20.11.2020</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79619CED-AAA0-4E5D-9874-9E6CDF12E943}"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7C5DF49E-C23E-44BB-9417-5B4602C56435}" type="datetimeFigureOut">
              <a:rPr lang="tr-TR" smtClean="0"/>
              <a:t>20.11.2020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7C5DF49E-C23E-44BB-9417-5B4602C56435}" type="datetimeFigureOut">
              <a:rPr lang="tr-TR" smtClean="0"/>
              <a:t>20.11.2020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9619CED-AAA0-4E5D-9874-9E6CDF12E943}"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7C5DF49E-C23E-44BB-9417-5B4602C56435}" type="datetimeFigureOut">
              <a:rPr lang="tr-TR" smtClean="0"/>
              <a:t>20.11.2020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7C5DF49E-C23E-44BB-9417-5B4602C56435}" type="datetimeFigureOut">
              <a:rPr lang="tr-TR" smtClean="0"/>
              <a:t>20.11.2020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7C5DF49E-C23E-44BB-9417-5B4602C56435}" type="datetimeFigureOut">
              <a:rPr lang="tr-TR" smtClean="0"/>
              <a:t>20.11.2020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5DF49E-C23E-44BB-9417-5B4602C56435}" type="datetimeFigureOut">
              <a:rPr lang="tr-TR" smtClean="0"/>
              <a:t>20.11.2020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7C5DF49E-C23E-44BB-9417-5B4602C56435}" type="datetimeFigureOut">
              <a:rPr lang="tr-TR" smtClean="0"/>
              <a:t>20.11.2020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7C5DF49E-C23E-44BB-9417-5B4602C56435}" type="datetimeFigureOut">
              <a:rPr lang="tr-TR" smtClean="0"/>
              <a:t>20.11.2020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79619CED-AAA0-4E5D-9874-9E6CDF12E943}" type="slidenum">
              <a:rPr lang="tr-TR" smtClean="0"/>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7C5DF49E-C23E-44BB-9417-5B4602C56435}" type="datetimeFigureOut">
              <a:rPr lang="tr-TR" smtClean="0"/>
              <a:t>20.11.2020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7C5DF49E-C23E-44BB-9417-5B4602C56435}" type="datetimeFigureOut">
              <a:rPr lang="tr-TR" smtClean="0"/>
              <a:t>20.11.2020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9619CED-AAA0-4E5D-9874-9E6CDF12E943}"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C5DF49E-C23E-44BB-9417-5B4602C56435}" type="datetimeFigureOut">
              <a:rPr lang="tr-TR" smtClean="0"/>
              <a:t>20.11.2020</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9619CED-AAA0-4E5D-9874-9E6CDF12E943}" type="slidenum">
              <a:rPr lang="tr-TR" smtClean="0"/>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55576" y="2132856"/>
            <a:ext cx="7815290" cy="1500198"/>
          </a:xfrm>
        </p:spPr>
        <p:txBody>
          <a:bodyPr>
            <a:normAutofit fontScale="90000"/>
          </a:bodyPr>
          <a:lstStyle/>
          <a:p>
            <a:r>
              <a:rPr lang="tr-TR" dirty="0" smtClean="0">
                <a:solidFill>
                  <a:schemeClr val="tx2"/>
                </a:solidFill>
              </a:rPr>
              <a:t>TÜRKÇE’NİN YAPISAL ÖZELLİKLERİ</a:t>
            </a:r>
            <a:endParaRPr lang="tr-TR" dirty="0">
              <a:solidFill>
                <a:schemeClr val="tx2"/>
              </a:solidFill>
            </a:endParaRPr>
          </a:p>
        </p:txBody>
      </p:sp>
    </p:spTree>
    <p:extLst>
      <p:ext uri="{BB962C8B-B14F-4D97-AF65-F5344CB8AC3E}">
        <p14:creationId xmlns:p14="http://schemas.microsoft.com/office/powerpoint/2010/main" val="3639689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57232"/>
            <a:ext cx="8229600" cy="5268931"/>
          </a:xfrm>
        </p:spPr>
        <p:txBody>
          <a:bodyPr>
            <a:normAutofit fontScale="92500" lnSpcReduction="20000"/>
          </a:bodyPr>
          <a:lstStyle/>
          <a:p>
            <a:r>
              <a:rPr lang="tr-TR" sz="4000" dirty="0" smtClean="0">
                <a:solidFill>
                  <a:srgbClr val="C00000"/>
                </a:solidFill>
              </a:rPr>
              <a:t>a)</a:t>
            </a:r>
            <a:r>
              <a:rPr lang="tr-TR" sz="4000" dirty="0" smtClean="0">
                <a:solidFill>
                  <a:schemeClr val="tx2"/>
                </a:solidFill>
              </a:rPr>
              <a:t>Türkçede Harf-Ses İlişkisi Birebir Eşleşmiştir.</a:t>
            </a:r>
          </a:p>
          <a:p>
            <a:pPr algn="just"/>
            <a:r>
              <a:rPr lang="tr-TR" sz="4000" dirty="0" smtClean="0">
                <a:solidFill>
                  <a:schemeClr val="tx2"/>
                </a:solidFill>
              </a:rPr>
              <a:t>Türkçe, okunduğu gibi yazılan ve yazıldığı gibi de okunan bir dildir.</a:t>
            </a:r>
          </a:p>
          <a:p>
            <a:pPr algn="just"/>
            <a:r>
              <a:rPr lang="tr-TR" sz="4000" dirty="0" smtClean="0">
                <a:solidFill>
                  <a:schemeClr val="tx2"/>
                </a:solidFill>
              </a:rPr>
              <a:t>Bu özellik Türkçedeki harflerin ve seslerin bire bir eşleşmesinden ileri gelmektedir.</a:t>
            </a:r>
          </a:p>
          <a:p>
            <a:pPr algn="just"/>
            <a:r>
              <a:rPr lang="tr-TR" sz="4000" dirty="0" smtClean="0">
                <a:solidFill>
                  <a:schemeClr val="tx2"/>
                </a:solidFill>
              </a:rPr>
              <a:t>Bu durum Türk alfabesinin büyük ölçüde fonetik karakterinden kaynaklanmaktadır.</a:t>
            </a:r>
            <a:endParaRPr lang="tr-TR" sz="4000" dirty="0">
              <a:solidFill>
                <a:schemeClr val="tx2"/>
              </a:solidFill>
            </a:endParaRPr>
          </a:p>
        </p:txBody>
      </p:sp>
    </p:spTree>
    <p:extLst>
      <p:ext uri="{BB962C8B-B14F-4D97-AF65-F5344CB8AC3E}">
        <p14:creationId xmlns:p14="http://schemas.microsoft.com/office/powerpoint/2010/main" val="3505589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2132856"/>
            <a:ext cx="8358246" cy="1281584"/>
          </a:xfrm>
        </p:spPr>
        <p:txBody>
          <a:bodyPr>
            <a:normAutofit/>
          </a:bodyPr>
          <a:lstStyle/>
          <a:p>
            <a:r>
              <a:rPr lang="tr-TR" sz="4000" dirty="0" smtClean="0">
                <a:solidFill>
                  <a:srgbClr val="C00000"/>
                </a:solidFill>
              </a:rPr>
              <a:t>b)</a:t>
            </a:r>
            <a:r>
              <a:rPr lang="tr-TR" sz="4000" dirty="0" smtClean="0">
                <a:solidFill>
                  <a:schemeClr val="tx2"/>
                </a:solidFill>
              </a:rPr>
              <a:t>Türkçe Sondan Eklemeli Bir Dildir</a:t>
            </a:r>
            <a:endParaRPr lang="tr-TR" sz="4000" dirty="0">
              <a:solidFill>
                <a:srgbClr val="C00000"/>
              </a:solidFill>
            </a:endParaRPr>
          </a:p>
        </p:txBody>
      </p:sp>
    </p:spTree>
    <p:extLst>
      <p:ext uri="{BB962C8B-B14F-4D97-AF65-F5344CB8AC3E}">
        <p14:creationId xmlns:p14="http://schemas.microsoft.com/office/powerpoint/2010/main" val="903537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normAutofit/>
          </a:bodyPr>
          <a:lstStyle/>
          <a:p>
            <a:r>
              <a:rPr lang="tr-TR" sz="4000" dirty="0" smtClean="0">
                <a:solidFill>
                  <a:schemeClr val="tx2"/>
                </a:solidFill>
              </a:rPr>
              <a:t>Türkçe dünya dilleri arasında ,bitişken diller ailesindendir.</a:t>
            </a:r>
          </a:p>
          <a:p>
            <a:r>
              <a:rPr lang="tr-TR" sz="4000" dirty="0" smtClean="0">
                <a:solidFill>
                  <a:schemeClr val="tx2"/>
                </a:solidFill>
              </a:rPr>
              <a:t>Bu dillerde sözcüklerin kökleri değişmez .</a:t>
            </a:r>
          </a:p>
          <a:p>
            <a:r>
              <a:rPr lang="tr-TR" sz="4000" dirty="0" smtClean="0">
                <a:solidFill>
                  <a:schemeClr val="tx2"/>
                </a:solidFill>
              </a:rPr>
              <a:t>Dilde sözcük türetilmesi yapım  ekleriyle olur.</a:t>
            </a:r>
          </a:p>
          <a:p>
            <a:r>
              <a:rPr lang="tr-TR" sz="4000" dirty="0" smtClean="0">
                <a:solidFill>
                  <a:schemeClr val="tx2"/>
                </a:solidFill>
              </a:rPr>
              <a:t>Türeme son eklerde yapılır</a:t>
            </a:r>
            <a:endParaRPr lang="tr-TR" sz="4000" dirty="0">
              <a:solidFill>
                <a:schemeClr val="tx2"/>
              </a:solidFill>
            </a:endParaRPr>
          </a:p>
        </p:txBody>
      </p:sp>
    </p:spTree>
    <p:extLst>
      <p:ext uri="{BB962C8B-B14F-4D97-AF65-F5344CB8AC3E}">
        <p14:creationId xmlns:p14="http://schemas.microsoft.com/office/powerpoint/2010/main" val="2741092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6286544"/>
          </a:xfrm>
        </p:spPr>
        <p:txBody>
          <a:bodyPr>
            <a:normAutofit fontScale="92500"/>
          </a:bodyPr>
          <a:lstStyle/>
          <a:p>
            <a:pPr>
              <a:buNone/>
            </a:pPr>
            <a:endParaRPr lang="tr-TR" sz="4000" dirty="0" smtClean="0"/>
          </a:p>
          <a:p>
            <a:pPr>
              <a:buNone/>
            </a:pPr>
            <a:r>
              <a:rPr lang="tr-TR" sz="4000" dirty="0" smtClean="0">
                <a:solidFill>
                  <a:schemeClr val="tx2"/>
                </a:solidFill>
              </a:rPr>
              <a:t>Göz                     Göz                  Göz</a:t>
            </a:r>
          </a:p>
          <a:p>
            <a:pPr>
              <a:buNone/>
            </a:pPr>
            <a:r>
              <a:rPr lang="tr-TR" sz="4000" dirty="0" smtClean="0">
                <a:solidFill>
                  <a:schemeClr val="tx2"/>
                </a:solidFill>
              </a:rPr>
              <a:t>Gözlük                Gözü               Gözün       </a:t>
            </a:r>
          </a:p>
          <a:p>
            <a:pPr>
              <a:buNone/>
            </a:pPr>
            <a:r>
              <a:rPr lang="tr-TR" sz="4000" dirty="0" smtClean="0">
                <a:solidFill>
                  <a:schemeClr val="tx2"/>
                </a:solidFill>
              </a:rPr>
              <a:t>Gözlükçü            Gözümü         Gözü</a:t>
            </a:r>
          </a:p>
          <a:p>
            <a:pPr>
              <a:buNone/>
            </a:pPr>
            <a:r>
              <a:rPr lang="tr-TR" sz="4000" dirty="0" smtClean="0">
                <a:solidFill>
                  <a:schemeClr val="tx2"/>
                </a:solidFill>
              </a:rPr>
              <a:t>Gözlükçülük       Gözüme      Gözümüz</a:t>
            </a:r>
          </a:p>
          <a:p>
            <a:pPr>
              <a:buNone/>
            </a:pPr>
            <a:r>
              <a:rPr lang="tr-TR" sz="4000" dirty="0" smtClean="0">
                <a:solidFill>
                  <a:schemeClr val="tx2"/>
                </a:solidFill>
              </a:rPr>
              <a:t>Gözlükçülükte    Gözümde     Gözünüz</a:t>
            </a:r>
          </a:p>
          <a:p>
            <a:pPr>
              <a:buNone/>
            </a:pPr>
            <a:r>
              <a:rPr lang="tr-TR" sz="4000" dirty="0" smtClean="0">
                <a:solidFill>
                  <a:schemeClr val="tx2"/>
                </a:solidFill>
              </a:rPr>
              <a:t>Gözlükçülükten  Gözümden   Gözleri</a:t>
            </a:r>
          </a:p>
        </p:txBody>
      </p:sp>
    </p:spTree>
    <p:extLst>
      <p:ext uri="{BB962C8B-B14F-4D97-AF65-F5344CB8AC3E}">
        <p14:creationId xmlns:p14="http://schemas.microsoft.com/office/powerpoint/2010/main" val="1469509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411807"/>
          </a:xfrm>
        </p:spPr>
        <p:txBody>
          <a:bodyPr>
            <a:normAutofit fontScale="92500"/>
          </a:bodyPr>
          <a:lstStyle/>
          <a:p>
            <a:r>
              <a:rPr lang="tr-TR" sz="4000" dirty="0" smtClean="0">
                <a:solidFill>
                  <a:schemeClr val="tx2"/>
                </a:solidFill>
              </a:rPr>
              <a:t>Türkçenin sondan eklemeli bir dil olmasının da okuma-yazma öğrenene sağlayacağı önemli bir kolaylık vardır.</a:t>
            </a:r>
          </a:p>
          <a:p>
            <a:r>
              <a:rPr lang="tr-TR" sz="4000" dirty="0" smtClean="0">
                <a:solidFill>
                  <a:schemeClr val="tx2"/>
                </a:solidFill>
              </a:rPr>
              <a:t>Okuma-Yazma öğrenme sürecindeki çocuk,zaman içerisinde benzer şekilde yazılan yazıların ise farklı okunuş ve anlamları olduğunu anladığında okumayı çözümlemeye başlar.</a:t>
            </a:r>
            <a:endParaRPr lang="tr-TR" sz="4000" dirty="0">
              <a:solidFill>
                <a:schemeClr val="tx2"/>
              </a:solidFill>
            </a:endParaRPr>
          </a:p>
        </p:txBody>
      </p:sp>
    </p:spTree>
    <p:extLst>
      <p:ext uri="{BB962C8B-B14F-4D97-AF65-F5344CB8AC3E}">
        <p14:creationId xmlns:p14="http://schemas.microsoft.com/office/powerpoint/2010/main" val="1216801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643182"/>
            <a:ext cx="8229600" cy="1143000"/>
          </a:xfrm>
        </p:spPr>
        <p:txBody>
          <a:bodyPr/>
          <a:lstStyle/>
          <a:p>
            <a:r>
              <a:rPr lang="tr-TR" dirty="0" smtClean="0">
                <a:solidFill>
                  <a:srgbClr val="C00000"/>
                </a:solidFill>
              </a:rPr>
              <a:t>c)</a:t>
            </a:r>
            <a:r>
              <a:rPr lang="tr-TR" dirty="0" smtClean="0">
                <a:solidFill>
                  <a:schemeClr val="tx2"/>
                </a:solidFill>
              </a:rPr>
              <a:t>Türkçede Ses Uyumu Vardır</a:t>
            </a:r>
            <a:endParaRPr lang="tr-TR" dirty="0">
              <a:solidFill>
                <a:srgbClr val="C00000"/>
              </a:solidFill>
            </a:endParaRPr>
          </a:p>
        </p:txBody>
      </p:sp>
    </p:spTree>
    <p:extLst>
      <p:ext uri="{BB962C8B-B14F-4D97-AF65-F5344CB8AC3E}">
        <p14:creationId xmlns:p14="http://schemas.microsoft.com/office/powerpoint/2010/main" val="3303408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714356"/>
            <a:ext cx="8464454" cy="5454657"/>
          </a:xfrm>
        </p:spPr>
        <p:txBody>
          <a:bodyPr>
            <a:normAutofit/>
          </a:bodyPr>
          <a:lstStyle/>
          <a:p>
            <a:endParaRPr lang="tr-TR" sz="4000" dirty="0" smtClean="0"/>
          </a:p>
          <a:p>
            <a:r>
              <a:rPr lang="tr-TR" sz="4000" dirty="0" smtClean="0">
                <a:solidFill>
                  <a:schemeClr val="tx2"/>
                </a:solidFill>
              </a:rPr>
              <a:t>Türkçenin bir diğer temel özelliği de ses uyumudur.</a:t>
            </a:r>
          </a:p>
          <a:p>
            <a:r>
              <a:rPr lang="tr-TR" sz="4000" dirty="0" smtClean="0">
                <a:solidFill>
                  <a:schemeClr val="tx2"/>
                </a:solidFill>
              </a:rPr>
              <a:t>Türkçede kalın ünlülerle başlayan sözcükler kalın,ince ünlülerle başlayan sözcüklerse ince biter. Örneğin;kaya,ağaç,orman,eşik,tavan</a:t>
            </a:r>
          </a:p>
          <a:p>
            <a:endParaRPr lang="tr-TR" dirty="0"/>
          </a:p>
        </p:txBody>
      </p:sp>
    </p:spTree>
    <p:extLst>
      <p:ext uri="{BB962C8B-B14F-4D97-AF65-F5344CB8AC3E}">
        <p14:creationId xmlns:p14="http://schemas.microsoft.com/office/powerpoint/2010/main" val="257026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643182"/>
            <a:ext cx="8229600" cy="1143000"/>
          </a:xfrm>
        </p:spPr>
        <p:txBody>
          <a:bodyPr>
            <a:normAutofit/>
          </a:bodyPr>
          <a:lstStyle/>
          <a:p>
            <a:r>
              <a:rPr lang="tr-TR" sz="4000" dirty="0" smtClean="0">
                <a:solidFill>
                  <a:srgbClr val="C00000"/>
                </a:solidFill>
              </a:rPr>
              <a:t>d) </a:t>
            </a:r>
            <a:r>
              <a:rPr lang="tr-TR" sz="4000" dirty="0" smtClean="0">
                <a:solidFill>
                  <a:schemeClr val="tx2"/>
                </a:solidFill>
              </a:rPr>
              <a:t>Türkçenin Sözdizimi Farklıdır</a:t>
            </a:r>
            <a:endParaRPr lang="tr-TR" sz="4000" dirty="0">
              <a:solidFill>
                <a:schemeClr val="tx2"/>
              </a:solidFill>
            </a:endParaRPr>
          </a:p>
        </p:txBody>
      </p:sp>
    </p:spTree>
    <p:extLst>
      <p:ext uri="{BB962C8B-B14F-4D97-AF65-F5344CB8AC3E}">
        <p14:creationId xmlns:p14="http://schemas.microsoft.com/office/powerpoint/2010/main" val="3386918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411807"/>
          </a:xfrm>
        </p:spPr>
        <p:txBody>
          <a:bodyPr>
            <a:normAutofit/>
          </a:bodyPr>
          <a:lstStyle/>
          <a:p>
            <a:r>
              <a:rPr lang="tr-TR" sz="4000" dirty="0" smtClean="0">
                <a:solidFill>
                  <a:schemeClr val="tx2"/>
                </a:solidFill>
              </a:rPr>
              <a:t>Türkçenin sözdizimi de diğer dillerden farklıdır</a:t>
            </a:r>
          </a:p>
          <a:p>
            <a:r>
              <a:rPr lang="tr-TR" sz="4000" dirty="0" smtClean="0">
                <a:solidFill>
                  <a:schemeClr val="tx2"/>
                </a:solidFill>
              </a:rPr>
              <a:t>Türkçede cümle yapısı, özne+tümleç+yüklem sırasını izler.</a:t>
            </a:r>
          </a:p>
          <a:p>
            <a:r>
              <a:rPr lang="tr-TR" sz="4000" dirty="0" smtClean="0">
                <a:solidFill>
                  <a:schemeClr val="tx2"/>
                </a:solidFill>
              </a:rPr>
              <a:t>Bir başka anlatımla,Türkçede,anlatıma temel olan tamamlayıcı öğeler sonra gelir.</a:t>
            </a:r>
            <a:endParaRPr lang="tr-TR" sz="4000" dirty="0">
              <a:solidFill>
                <a:schemeClr val="tx2"/>
              </a:solidFill>
            </a:endParaRPr>
          </a:p>
        </p:txBody>
      </p:sp>
    </p:spTree>
    <p:extLst>
      <p:ext uri="{BB962C8B-B14F-4D97-AF65-F5344CB8AC3E}">
        <p14:creationId xmlns:p14="http://schemas.microsoft.com/office/powerpoint/2010/main" val="406002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714620"/>
            <a:ext cx="8858312" cy="1143000"/>
          </a:xfrm>
        </p:spPr>
        <p:txBody>
          <a:bodyPr>
            <a:noAutofit/>
          </a:bodyPr>
          <a:lstStyle/>
          <a:p>
            <a:r>
              <a:rPr lang="tr-TR" sz="4000" dirty="0" smtClean="0">
                <a:solidFill>
                  <a:srgbClr val="C00000"/>
                </a:solidFill>
              </a:rPr>
              <a:t>e) </a:t>
            </a:r>
            <a:r>
              <a:rPr lang="tr-TR" sz="4000" dirty="0" smtClean="0">
                <a:solidFill>
                  <a:schemeClr val="tx2"/>
                </a:solidFill>
              </a:rPr>
              <a:t>Türkçe Okuma-Yazma Öğrenme Kolaydır</a:t>
            </a:r>
            <a:endParaRPr lang="tr-TR" sz="4000" dirty="0">
              <a:solidFill>
                <a:srgbClr val="C00000"/>
              </a:solidFill>
            </a:endParaRPr>
          </a:p>
        </p:txBody>
      </p:sp>
    </p:spTree>
    <p:extLst>
      <p:ext uri="{BB962C8B-B14F-4D97-AF65-F5344CB8AC3E}">
        <p14:creationId xmlns:p14="http://schemas.microsoft.com/office/powerpoint/2010/main" val="1108368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428604"/>
            <a:ext cx="8229600" cy="5929354"/>
          </a:xfrm>
        </p:spPr>
        <p:txBody>
          <a:bodyPr>
            <a:normAutofit fontScale="92500"/>
          </a:bodyPr>
          <a:lstStyle/>
          <a:p>
            <a:r>
              <a:rPr lang="tr-TR" sz="4000" dirty="0" smtClean="0">
                <a:solidFill>
                  <a:schemeClr val="tx2"/>
                </a:solidFill>
              </a:rPr>
              <a:t>Türkçenin okunduğu  gibi yazılan ve yazıldığı gibi okunan bir dil olması okuma-yazma öğrenenin de öğretenin de işini kolaylaştırmaktadır.</a:t>
            </a:r>
          </a:p>
          <a:p>
            <a:r>
              <a:rPr lang="tr-TR" sz="4000" dirty="0" smtClean="0">
                <a:solidFill>
                  <a:schemeClr val="tx2"/>
                </a:solidFill>
              </a:rPr>
              <a:t>Nitekim Türk dilinin bu yapısal özelliğinden yola çıkan Kavcar(1984,s.113),bu durumun yazma becerisinin kazanılmasındaki önemini şöyle vurguluyor.</a:t>
            </a:r>
          </a:p>
        </p:txBody>
      </p:sp>
    </p:spTree>
    <p:extLst>
      <p:ext uri="{BB962C8B-B14F-4D97-AF65-F5344CB8AC3E}">
        <p14:creationId xmlns:p14="http://schemas.microsoft.com/office/powerpoint/2010/main" val="3488165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85794"/>
            <a:ext cx="8229600" cy="5340369"/>
          </a:xfrm>
        </p:spPr>
        <p:txBody>
          <a:bodyPr>
            <a:normAutofit fontScale="92500"/>
          </a:bodyPr>
          <a:lstStyle/>
          <a:p>
            <a:r>
              <a:rPr lang="tr-TR" sz="4000" dirty="0" smtClean="0">
                <a:solidFill>
                  <a:schemeClr val="tx2"/>
                </a:solidFill>
              </a:rPr>
              <a:t>‘’Türkçede yazmanın öğrenilmesi diğer dillere göre daha kolaydır.Öteki dillerdeki bazı söyleme ve yazma güçlükleri Türkçede yoktur. Türkçe sözcüklerin yazıldığı gibi okunması ve söylendiği gibi yazılması,bu dili öğrenecek kişiye sesle metin arasındaki ilişki kurabilme kolaylığını vermektedir.’’</a:t>
            </a:r>
            <a:endParaRPr lang="tr-TR" sz="4000" dirty="0">
              <a:solidFill>
                <a:schemeClr val="tx2"/>
              </a:solidFill>
            </a:endParaRPr>
          </a:p>
        </p:txBody>
      </p:sp>
    </p:spTree>
    <p:extLst>
      <p:ext uri="{BB962C8B-B14F-4D97-AF65-F5344CB8AC3E}">
        <p14:creationId xmlns:p14="http://schemas.microsoft.com/office/powerpoint/2010/main" val="1387836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TotalTime>
  <Words>265</Words>
  <Application>Microsoft Office PowerPoint</Application>
  <PresentationFormat>Ekran Gösterisi (4:3)</PresentationFormat>
  <Paragraphs>31</Paragraphs>
  <Slides>13</Slides>
  <Notes>0</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Akış</vt:lpstr>
      <vt:lpstr>TÜRKÇE’NİN YAPISAL ÖZELLİKLERİ</vt:lpstr>
      <vt:lpstr>PowerPoint Sunusu</vt:lpstr>
      <vt:lpstr>b)Türkçe Sondan Eklemeli Bir Dildir</vt:lpstr>
      <vt:lpstr>PowerPoint Sunusu</vt:lpstr>
      <vt:lpstr>PowerPoint Sunusu</vt:lpstr>
      <vt:lpstr>PowerPoint Sunusu</vt:lpstr>
      <vt:lpstr>c)Türkçede Ses Uyumu Vardır</vt:lpstr>
      <vt:lpstr>PowerPoint Sunusu</vt:lpstr>
      <vt:lpstr>d) Türkçenin Sözdizimi Farklıdır</vt:lpstr>
      <vt:lpstr>PowerPoint Sunusu</vt:lpstr>
      <vt:lpstr>e) Türkçe Okuma-Yazma Öğrenme Kolaydır</vt:lpstr>
      <vt:lpstr>PowerPoint Sunusu</vt:lpstr>
      <vt:lpstr>PowerPoint Sunusu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TÜRKÇE’NİN YAPISAL ÖZELLİKLERİ</dc:title>
  <dc:creator>Hp</dc:creator>
  <cp:lastModifiedBy>Hp</cp:lastModifiedBy>
  <cp:revision>3</cp:revision>
  <dcterms:created xsi:type="dcterms:W3CDTF">2020-11-20T18:18:14Z</dcterms:created>
  <dcterms:modified xsi:type="dcterms:W3CDTF">2020-11-20T19:27:04Z</dcterms:modified>
</cp:coreProperties>
</file>